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CB116CF-8AB9-4AD6-B34B-AA9F8B409B0D}">
  <a:tblStyle styleId="{2CB116CF-8AB9-4AD6-B34B-AA9F8B409B0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234" y="-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10419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شريحة عنوان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عنوان ونص عمودي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عنوان ونص عموديان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عنوان ومحتوى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عنوان المقطع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محتويين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مقارنة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عنوان فقط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فارغ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محتوى ذو تسمية توضيحية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صورة ذو تسمية توضيحية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1066800" y="381000"/>
            <a:ext cx="7239000" cy="2062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جامعة البصرة </a:t>
            </a:r>
            <a:endParaRPr sz="3200" b="1" i="1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كلية التربية للبنات   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قسم العلوم التربوية والنفسية </a:t>
            </a:r>
            <a:endParaRPr sz="3200" b="1" i="1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1239982" y="3359727"/>
            <a:ext cx="655320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محاضرات مادة الاحصاء الوصفي – مقاييس التشتت –التباين - المرحلة الثانية – م.م. نداء قاسم محمد </a:t>
            </a:r>
            <a:endParaRPr sz="28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1371600" y="5486400"/>
            <a:ext cx="6324600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المحاضرة الرابعة</a:t>
            </a:r>
            <a:endParaRPr sz="3200" b="1" i="1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الكورس الثاني</a:t>
            </a:r>
            <a:endParaRPr sz="3200" b="1" i="1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3200" b="1" i="1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0" y="60960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"/>
          <p:cNvSpPr txBox="1"/>
          <p:nvPr/>
        </p:nvSpPr>
        <p:spPr>
          <a:xfrm>
            <a:off x="457200" y="533400"/>
            <a:ext cx="8001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نعوض اخر قيمة في قانون التباين نحصل على:</a:t>
            </a: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22"/>
          <p:cNvSpPr txBox="1"/>
          <p:nvPr/>
        </p:nvSpPr>
        <p:spPr>
          <a:xfrm>
            <a:off x="381000" y="1981200"/>
            <a:ext cx="8153400" cy="266944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pic>
        <p:nvPicPr>
          <p:cNvPr id="153" name="Google Shape;153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82000" y="60960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3"/>
          <p:cNvSpPr txBox="1"/>
          <p:nvPr/>
        </p:nvSpPr>
        <p:spPr>
          <a:xfrm>
            <a:off x="381000" y="609600"/>
            <a:ext cx="78486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يمكن استخدام القانون اعلاه في حساب التباين في المثال السابق سوف نحصل على نفس النتائج </a:t>
            </a: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3"/>
          <p:cNvSpPr txBox="1"/>
          <p:nvPr/>
        </p:nvSpPr>
        <p:spPr>
          <a:xfrm>
            <a:off x="685800" y="1905000"/>
            <a:ext cx="7652331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لكي نقوم بحل نفس السؤال اعلاه بأستخدام الصيغة الثانية لقانون التباين , نكون الجدول التالي :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0" name="Google Shape;160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0" y="60960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5" name="Google Shape;165;p24"/>
          <p:cNvGraphicFramePr/>
          <p:nvPr/>
        </p:nvGraphicFramePr>
        <p:xfrm>
          <a:off x="2133600" y="2286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{2CB116CF-8AB9-4AD6-B34B-AA9F8B409B0D}</a:tableStyleId>
              </a:tblPr>
              <a:tblGrid>
                <a:gridCol w="2628900"/>
                <a:gridCol w="2628900"/>
              </a:tblGrid>
              <a:tr h="371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25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13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169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49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14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196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12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144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9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81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6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36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8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64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100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13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169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14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196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6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36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11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121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12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144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100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Sum=150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Sum=1630</a:t>
                      </a:r>
                      <a:endParaRPr sz="18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pic>
        <p:nvPicPr>
          <p:cNvPr id="166" name="Google Shape;166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0" y="60960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5"/>
          <p:cNvSpPr txBox="1"/>
          <p:nvPr/>
        </p:nvSpPr>
        <p:spPr>
          <a:xfrm>
            <a:off x="838200" y="914400"/>
            <a:ext cx="7543800" cy="199747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72" name="Google Shape;172;p25"/>
          <p:cNvSpPr txBox="1"/>
          <p:nvPr/>
        </p:nvSpPr>
        <p:spPr>
          <a:xfrm>
            <a:off x="817418" y="3733800"/>
            <a:ext cx="73914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وهي نفس النتيجة التي حصلنا عليها في حل المثال بألصيغة الاولى من القانون </a:t>
            </a: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3" name="Google Shape;173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82000" y="60960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/>
        </p:nvSpPr>
        <p:spPr>
          <a:xfrm>
            <a:off x="1905000" y="381000"/>
            <a:ext cx="61722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مقاييس التشتت</a:t>
            </a:r>
            <a:endParaRPr sz="3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914400" y="1447800"/>
            <a:ext cx="71628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1" u="none" strike="noStrike" cap="none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ثالثا: التباين</a:t>
            </a:r>
            <a:endParaRPr sz="3200" b="1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838200" y="2971800"/>
            <a:ext cx="7239000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وهو احد مقاييس التشتت واكثرها استخداما في النواحي التطبيقية. ويعبر عن متوسط مربعات انحرافات القيم عن وسطها الحسابي</a:t>
            </a:r>
            <a:endParaRPr sz="3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0" y="60960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/>
        </p:nvSpPr>
        <p:spPr>
          <a:xfrm>
            <a:off x="1447800" y="381000"/>
            <a:ext cx="6477000" cy="59593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-13400" r="-2352" b="-30924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01" name="Google Shape;101;p15"/>
          <p:cNvSpPr txBox="1"/>
          <p:nvPr/>
        </p:nvSpPr>
        <p:spPr>
          <a:xfrm>
            <a:off x="990600" y="1143000"/>
            <a:ext cx="6934200" cy="2256515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t="-2702" r="-1757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02" name="Google Shape;102;p15"/>
          <p:cNvSpPr txBox="1"/>
          <p:nvPr/>
        </p:nvSpPr>
        <p:spPr>
          <a:xfrm>
            <a:off x="1447800" y="3581400"/>
            <a:ext cx="6477000" cy="1093056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03" name="Google Shape;103;p15"/>
          <p:cNvSpPr txBox="1"/>
          <p:nvPr/>
        </p:nvSpPr>
        <p:spPr>
          <a:xfrm>
            <a:off x="1600200" y="5314627"/>
            <a:ext cx="6172200" cy="759182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r="-1975" b="-8870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pic>
        <p:nvPicPr>
          <p:cNvPr id="104" name="Google Shape;104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382000" y="60960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/>
          <p:nvPr/>
        </p:nvSpPr>
        <p:spPr>
          <a:xfrm>
            <a:off x="5410200" y="381000"/>
            <a:ext cx="28194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مثال: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6"/>
          <p:cNvSpPr txBox="1"/>
          <p:nvPr/>
        </p:nvSpPr>
        <p:spPr>
          <a:xfrm>
            <a:off x="457200" y="1143000"/>
            <a:ext cx="77724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مصنع لتعبئة المواد الغذائية يعمل به(15) عامل وكانت عدد سنوات الخبرة لهؤلاء العمال كما ياتي :</a:t>
            </a: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6"/>
          <p:cNvSpPr txBox="1"/>
          <p:nvPr/>
        </p:nvSpPr>
        <p:spPr>
          <a:xfrm>
            <a:off x="1018309" y="2895600"/>
            <a:ext cx="72390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5  13   7  14  12  9  6  8  10  13  14  6  11  12  10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6"/>
          <p:cNvSpPr txBox="1"/>
          <p:nvPr/>
        </p:nvSpPr>
        <p:spPr>
          <a:xfrm>
            <a:off x="616527" y="4495800"/>
            <a:ext cx="76200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بفرض ان هذه البيانات تم تجميعها من كل مفردات المجتمع فأوجد التباين لعدد سنوات الخبرة.</a:t>
            </a: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3" name="Google Shape;113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0" y="60960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/>
          <p:nvPr/>
        </p:nvSpPr>
        <p:spPr>
          <a:xfrm>
            <a:off x="609600" y="533400"/>
            <a:ext cx="75438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الحل: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7"/>
          <p:cNvSpPr txBox="1"/>
          <p:nvPr/>
        </p:nvSpPr>
        <p:spPr>
          <a:xfrm>
            <a:off x="491836" y="2819400"/>
            <a:ext cx="8153400" cy="179587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-3399" r="-1493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20" name="Google Shape;120;p17"/>
          <p:cNvSpPr txBox="1"/>
          <p:nvPr/>
        </p:nvSpPr>
        <p:spPr>
          <a:xfrm>
            <a:off x="457200" y="5105400"/>
            <a:ext cx="8001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نجد مجموع الانحرافات ومربعاتها لذلك نكون الجدول التالي :</a:t>
            </a: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1" name="Google Shape;121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82000" y="60960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" name="Google Shape;126;p18"/>
          <p:cNvGraphicFramePr/>
          <p:nvPr/>
        </p:nvGraphicFramePr>
        <p:xfrm>
          <a:off x="609600" y="0"/>
          <a:ext cx="8229600" cy="6304450"/>
        </p:xfrm>
        <a:graphic>
          <a:graphicData uri="http://schemas.openxmlformats.org/drawingml/2006/table">
            <a:tbl>
              <a:tblPr firstRow="1" bandRow="1">
                <a:noFill/>
                <a:tableStyleId>{2CB116CF-8AB9-4AD6-B34B-AA9F8B409B0D}</a:tableStyleId>
              </a:tblPr>
              <a:tblGrid>
                <a:gridCol w="2743200"/>
                <a:gridCol w="2743200"/>
                <a:gridCol w="2743200"/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سنوات الخبرة 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5-10=-5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25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13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13-10=3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9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7-10=-3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9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14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14-10=4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16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12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12-10=2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9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9-10=-1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6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6-10=-4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16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8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8-10=-2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10-10=0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13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13-10=3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9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14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14-10=4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16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6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6-10=-4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16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11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11-10=1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12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12-10=2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10-10=0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Sum=150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130</a:t>
                      </a:r>
                      <a:endParaRPr sz="18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pic>
        <p:nvPicPr>
          <p:cNvPr id="127" name="Google Shape;127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0" y="60960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9"/>
          <p:cNvSpPr txBox="1"/>
          <p:nvPr/>
        </p:nvSpPr>
        <p:spPr>
          <a:xfrm>
            <a:off x="609600" y="1905000"/>
            <a:ext cx="7696200" cy="109305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pic>
        <p:nvPicPr>
          <p:cNvPr id="133" name="Google Shape;133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82000" y="60960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0"/>
          <p:cNvSpPr txBox="1"/>
          <p:nvPr/>
        </p:nvSpPr>
        <p:spPr>
          <a:xfrm>
            <a:off x="3505200" y="304800"/>
            <a:ext cx="50292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ملاحظة: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0"/>
          <p:cNvSpPr txBox="1"/>
          <p:nvPr/>
        </p:nvSpPr>
        <p:spPr>
          <a:xfrm>
            <a:off x="609600" y="1752600"/>
            <a:ext cx="8001000" cy="442480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-1378" r="-1445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pic>
        <p:nvPicPr>
          <p:cNvPr id="140" name="Google Shape;140;p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82000" y="60960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2591" t="-2717"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4400"/>
              <a:buFont typeface="Calibri"/>
              <a:buNone/>
            </a:pPr>
            <a:r>
              <a:rPr lang="en-US"/>
              <a:t> </a:t>
            </a:r>
            <a:endParaRPr/>
          </a:p>
        </p:txBody>
      </p:sp>
      <p:pic>
        <p:nvPicPr>
          <p:cNvPr id="146" name="Google Shape;146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82000" y="60960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عرض على الشاشة (3:4)‏</PresentationFormat>
  <Paragraphs>111</Paragraphs>
  <Slides>13</Slides>
  <Notes>13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 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lenovo</dc:creator>
  <cp:lastModifiedBy>Maher</cp:lastModifiedBy>
  <cp:revision>1</cp:revision>
  <dcterms:modified xsi:type="dcterms:W3CDTF">2021-04-18T07:14:31Z</dcterms:modified>
</cp:coreProperties>
</file>